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62" r:id="rId5"/>
    <p:sldId id="263" r:id="rId6"/>
    <p:sldId id="258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F5224-E5BC-1453-731D-EA259A9A8408}" v="10" dt="2025-05-03T06:08:16.953"/>
    <p1510:client id="{70DE323C-7AEA-49C2-9CD8-686CBA2792D0}" v="467" dt="2025-05-03T16:35:52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3T08:02:13.89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0,'4074'0'0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3T08:03:15.65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1,'2107'0,"-2089"0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3T08:03:17.55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37,'15'-2,"-1"1,1-1,-1-1,19-7,44-6,108 13,-102 4,-75-1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3T08:03:19.96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0,'1459'0,"-1423"3,-23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3T08:02:16.55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37,'1258'0,"-1251"-1,1 0,0 0,-1-1,0 0,1 0,-1-1,7-3,40-11,-40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3T08:02:18.9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36,'1532'0,"-1342"-19,449 20,-430-19,-191 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3T08:02:22.38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0 264 0,'3369'-264'0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3T08:02:25.69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2,'611'0,"-390"18,981-19,-998-17,378 19,-577-1,-3-1,-1 1,1 0,0 0,0-1,0 1,-1 0,1 1,0-1,0 0,-1 0,1 1,0-1,-1 1,1 0,0-1,-1 1,1 0,-1 0,1 0,-1 0,1 0,-1 0,0 0,2 3,-2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3T08:02:28.8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 0,'3210'-35'0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3T08:02:31.75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 0,'1517'-53'0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3T08:02:47.82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19,'2966'0,"-2762"-18,173 19,-362-1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3T08:03:10.76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 0,'2646'-70'0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1B9D2-E7DF-216D-C520-52AB3D3EF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B866F-4518-6EFA-2CB7-CFFF8D04F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42238-03F9-C383-FAA2-5E2994B57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F7744-B3BC-84FE-05EE-E85DE71B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373ED-85C6-EE72-600E-DB748E4F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49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D70F-4515-0A9E-ABF8-828C7FB8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70420-BFB2-D4DB-2464-20C186244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FD9B-D6A0-D699-96BD-738AF6461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EA97-26DC-2A0D-3181-4B2E7540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04259-3657-FB68-5F8A-BED111BE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261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6372C-16EC-F6E5-20EE-B048F7B0A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DC8AB-6B12-0DC9-833B-482BCD51D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2D516-11F3-09E8-BEA5-B09EBE72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294C-1022-6653-F034-4860D62E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CE9F9-FD50-AA23-8B57-25DDE18B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4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0103-569B-BCB1-D0FF-50ECA537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425D-C5F1-6C53-1DB7-01911877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BB70C-6652-5A04-22B8-F344A428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AF6C0-215A-8CD5-74C2-23884FFE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C1B7-5B12-54CC-FA1F-800BE2D3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96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DC95-553C-85A3-F8B1-99CED29A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C5CD1-FA2F-B8EF-C1BE-6285ED764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47229-25F8-AF04-92D1-2F69C7E3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86240-31C2-702D-796C-5A88CC6B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0A3C5-DB17-04FE-7FEC-47025FFD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29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7B78-B918-BE1A-7AF2-A9D761BC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E6C40-AAF4-16BC-B56E-0A76495E6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D7309-3E21-9254-4B4D-3BD283D6A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8983D-A74A-F30C-2E6B-046449E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1F8C5-7C10-5186-A1B1-896CDCCB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A0725-9D88-CEBF-109C-AD77AE12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199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3844-6B04-227E-F90A-7CD3D2BAF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2B3D6-707C-78AE-CDDC-4C0B8E53E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D8683-E3C3-FF79-52EA-9E9137B79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CF75D-A512-751A-9EC4-6DFBFEDD3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149A6B-149D-73DD-68AE-3020E2314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E29BE-0D67-4A52-22DA-266CCDCB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49627-A9F3-5CD4-467D-9E841700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DD830-8D6E-E470-9690-E94AADB4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37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49F3F-ADD9-8AA7-D82F-51D32B88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47B89-EFB2-81CA-FD7A-E5499788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99D05-FDB2-41ED-E052-E716BE2B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13704-2FBC-649F-A885-98CB0237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70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ADB72-50FB-4340-959B-F7927E15D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AF46F-173E-B043-C6FA-CDAF414E7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2FF6C-0DEA-981E-49FC-C68249CC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88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A90C-6C26-30BD-F9CF-CF076CA06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C158-F648-91DE-8D54-2C4B1FA5E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7B5F-498C-1645-3568-0B03C0BD9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E43EC-BB3A-E06D-746E-FA8342CC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42ED0-9735-331A-D497-D795957F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7576F-06BF-5F5F-DE6C-DF57BCFC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224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F289-135D-E74B-C035-C0427CC3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681526-CFCC-F397-1D28-4067E6D63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79D1C-E974-59DE-133B-8619F625A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51D53-B7F6-AC45-ABDE-F29F474E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FC212-814A-73EC-EF73-A2D3C75A3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2E5A9-9A02-8786-DF3E-58B4891D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66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01E88F-E250-4A8B-EAF1-262E9480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02D90-4BB2-3F7F-FCF0-69AAE5EDB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94778-350D-2E2C-2F2B-13C5B8F02B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9CBBA-6828-44D6-BBD0-35FF79913C3C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7BDB-1040-7608-3F3B-F3A15D3C0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5F251-08BA-2B02-20B6-98845B217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1A65A-36D2-4031-9D94-4DF20EC37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76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34" Type="http://schemas.openxmlformats.org/officeDocument/2006/relationships/image" Target="../media/image19.jpg"/><Relationship Id="rId7" Type="http://schemas.openxmlformats.org/officeDocument/2006/relationships/image" Target="../media/image12.png"/><Relationship Id="rId12" Type="http://schemas.openxmlformats.org/officeDocument/2006/relationships/customXml" Target="../ink/ink4.xml"/><Relationship Id="rId17" Type="http://schemas.openxmlformats.org/officeDocument/2006/relationships/image" Target="../media/image170.png"/><Relationship Id="rId25" Type="http://schemas.openxmlformats.org/officeDocument/2006/relationships/image" Target="../media/image21.png"/><Relationship Id="rId33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40.png"/><Relationship Id="rId24" Type="http://schemas.openxmlformats.org/officeDocument/2006/relationships/customXml" Target="../ink/ink10.xml"/><Relationship Id="rId32" Type="http://schemas.openxmlformats.org/officeDocument/2006/relationships/image" Target="../media/image10.png"/><Relationship Id="rId5" Type="http://schemas.openxmlformats.org/officeDocument/2006/relationships/image" Target="../media/image17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8.png"/><Relationship Id="rId31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2.png"/><Relationship Id="rId30" Type="http://schemas.openxmlformats.org/officeDocument/2006/relationships/image" Target="../media/image18.jpg"/><Relationship Id="rId8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research.google/blog/on-device-real-time-body-pose-tracking-with-mediapipe-blazepose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researchgate.net/publication/322995546_Design_and_implementation_of_smart_HealthCare_system_using_Io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72257930_Real-Time_Yoga_Pose_Detection_Using_OpenCV_and_MediaPipe" TargetMode="External"/><Relationship Id="rId5" Type="http://schemas.openxmlformats.org/officeDocument/2006/relationships/hyperlink" Target="https://arxiv.org/abs/2006.10204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6DE9-84A3-C828-F41D-C6FC6BD6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600" y="1160448"/>
            <a:ext cx="12830175" cy="4168775"/>
          </a:xfrm>
        </p:spPr>
        <p:txBody>
          <a:bodyPr>
            <a:normAutofit/>
          </a:bodyPr>
          <a:lstStyle/>
          <a:p>
            <a:r>
              <a:rPr lang="hi-IN" sz="11500" b="1" dirty="0"/>
              <a:t>योग</a:t>
            </a:r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b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/>
              <a:t>Align. Improve. Transform </a:t>
            </a:r>
            <a:br>
              <a:rPr lang="en-US" sz="3600" dirty="0"/>
            </a:br>
            <a:r>
              <a:rPr lang="en-US" sz="3600" dirty="0"/>
              <a:t>– with AI-Powered </a:t>
            </a:r>
            <a:r>
              <a:rPr lang="en-US" sz="3600" dirty="0" err="1"/>
              <a:t>योग</a:t>
            </a:r>
            <a:r>
              <a:rPr lang="en-US" sz="2800" dirty="0"/>
              <a:t>.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Minimal vector UI illustration girl doing yoga pose fitness Virabhadrasana II | Premium AI ...">
            <a:extLst>
              <a:ext uri="{FF2B5EF4-FFF2-40B4-BE49-F238E27FC236}">
                <a16:creationId xmlns:a16="http://schemas.microsoft.com/office/drawing/2014/main" id="{9522BA80-82DD-360C-98EC-4C1293F6FB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068" y="450459"/>
            <a:ext cx="5391836" cy="539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raphic Era Hill University">
            <a:extLst>
              <a:ext uri="{FF2B5EF4-FFF2-40B4-BE49-F238E27FC236}">
                <a16:creationId xmlns:a16="http://schemas.microsoft.com/office/drawing/2014/main" id="{42B9E9BC-566E-443C-748B-4E210ADDC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4" y="265793"/>
            <a:ext cx="3578621" cy="89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91985-F502-7B28-F188-A3853A86D005}"/>
              </a:ext>
            </a:extLst>
          </p:cNvPr>
          <p:cNvSpPr txBox="1"/>
          <p:nvPr/>
        </p:nvSpPr>
        <p:spPr>
          <a:xfrm>
            <a:off x="1233600" y="4386298"/>
            <a:ext cx="7032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dirty="0"/>
              <a:t>Developed with ❤️by team </a:t>
            </a:r>
            <a:r>
              <a:rPr lang="en-US" sz="2400" b="1" dirty="0"/>
              <a:t>Dash 2.0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8B1EA-7EEE-B9BE-0E0E-180046A5AFD0}"/>
              </a:ext>
            </a:extLst>
          </p:cNvPr>
          <p:cNvSpPr txBox="1"/>
          <p:nvPr/>
        </p:nvSpPr>
        <p:spPr>
          <a:xfrm>
            <a:off x="1379080" y="4999048"/>
            <a:ext cx="70323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Mayank Kumar</a:t>
            </a:r>
          </a:p>
          <a:p>
            <a:r>
              <a:rPr lang="en-US" b="1" dirty="0"/>
              <a:t>Shankar Singh </a:t>
            </a:r>
          </a:p>
          <a:p>
            <a:r>
              <a:rPr lang="en-US" b="1" dirty="0"/>
              <a:t>Sourav </a:t>
            </a:r>
            <a:r>
              <a:rPr lang="en-US" b="1" dirty="0" err="1"/>
              <a:t>Chuphal</a:t>
            </a:r>
            <a:endParaRPr lang="en-US" b="1" dirty="0"/>
          </a:p>
          <a:p>
            <a:r>
              <a:rPr lang="en-US" b="1" dirty="0"/>
              <a:t>Anjali </a:t>
            </a:r>
            <a:r>
              <a:rPr lang="en-US" b="1" dirty="0" err="1"/>
              <a:t>Padaliya</a:t>
            </a:r>
            <a:r>
              <a:rPr lang="en-US" b="1" dirty="0"/>
              <a:t> </a:t>
            </a:r>
          </a:p>
          <a:p>
            <a:r>
              <a:rPr lang="en-US" b="1" dirty="0"/>
              <a:t>Manas Mehta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71411-0DE6-2F1B-1B37-B3DE49DD846B}"/>
              </a:ext>
            </a:extLst>
          </p:cNvPr>
          <p:cNvSpPr txBox="1"/>
          <p:nvPr/>
        </p:nvSpPr>
        <p:spPr>
          <a:xfrm>
            <a:off x="191974" y="1120288"/>
            <a:ext cx="6255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Bhimtal</a:t>
            </a:r>
            <a:r>
              <a:rPr lang="en-US" b="1" dirty="0"/>
              <a:t> Campus</a:t>
            </a:r>
            <a:endParaRPr lang="en-IN" b="1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0A7A742-F2B0-E2E0-F2BE-B325AC6C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079" y="5603183"/>
            <a:ext cx="3443070" cy="12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73C045-1FEE-A073-D20E-ABA2C1D4D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549" y="60344"/>
            <a:ext cx="1161326" cy="908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B1E6C-2E2C-62E4-90CC-C5FC9D7044A5}"/>
              </a:ext>
            </a:extLst>
          </p:cNvPr>
          <p:cNvSpPr txBox="1"/>
          <p:nvPr/>
        </p:nvSpPr>
        <p:spPr>
          <a:xfrm>
            <a:off x="9577614" y="265793"/>
            <a:ext cx="703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Powered by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640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>
            <a:extLst>
              <a:ext uri="{FF2B5EF4-FFF2-40B4-BE49-F238E27FC236}">
                <a16:creationId xmlns:a16="http://schemas.microsoft.com/office/drawing/2014/main" id="{1AA9529E-76BC-ADF5-40CC-34C5FFDE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85" y="219333"/>
            <a:ext cx="3443070" cy="12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raphic Era Hill University">
            <a:extLst>
              <a:ext uri="{FF2B5EF4-FFF2-40B4-BE49-F238E27FC236}">
                <a16:creationId xmlns:a16="http://schemas.microsoft.com/office/drawing/2014/main" id="{A15D1A74-1400-3FD2-4751-234F8C3B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4" y="57452"/>
            <a:ext cx="3578621" cy="89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76EEE6-668B-3914-6D61-EEC67637C63D}"/>
              </a:ext>
            </a:extLst>
          </p:cNvPr>
          <p:cNvCxnSpPr/>
          <p:nvPr/>
        </p:nvCxnSpPr>
        <p:spPr>
          <a:xfrm>
            <a:off x="191974" y="4006953"/>
            <a:ext cx="6724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EE3DC9-74A0-D109-BFF7-346D89A4821F}"/>
              </a:ext>
            </a:extLst>
          </p:cNvPr>
          <p:cNvCxnSpPr/>
          <p:nvPr/>
        </p:nvCxnSpPr>
        <p:spPr>
          <a:xfrm>
            <a:off x="6916454" y="952107"/>
            <a:ext cx="0" cy="5618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E25D750-7452-831D-D8C1-D26A26E9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404" y="1475078"/>
            <a:ext cx="4295651" cy="457243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0844E45-49FF-9FE0-21C1-9FDDD40C17F1}"/>
              </a:ext>
            </a:extLst>
          </p:cNvPr>
          <p:cNvSpPr txBox="1">
            <a:spLocks/>
          </p:cNvSpPr>
          <p:nvPr/>
        </p:nvSpPr>
        <p:spPr>
          <a:xfrm>
            <a:off x="306491" y="1302435"/>
            <a:ext cx="6495446" cy="3097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r>
              <a:rPr lang="en-US" b="1" dirty="0"/>
              <a:t>: </a:t>
            </a:r>
            <a:br>
              <a:rPr lang="en-US" b="1" dirty="0"/>
            </a:b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IN" sz="1800" b="1" kern="100" dirty="0">
                <a:cs typeface="Times New Roman" panose="02020603050405020304" pitchFamily="18" charset="0"/>
              </a:rPr>
              <a:t>objective of this 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competition is to develop an </a:t>
            </a:r>
            <a:r>
              <a:rPr lang="en-IN" sz="1800" b="1" kern="100" dirty="0">
                <a:highlight>
                  <a:srgbClr val="FFFF00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AI/ML model 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that can accurately </a:t>
            </a:r>
            <a:r>
              <a:rPr lang="en-IN" sz="1800" b="1" kern="100" dirty="0">
                <a:highlight>
                  <a:srgbClr val="FFFF00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classify images 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based on the </a:t>
            </a:r>
            <a:r>
              <a:rPr lang="en-IN" sz="1800" b="1" kern="100" dirty="0">
                <a:highlight>
                  <a:srgbClr val="00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yoga posture depicted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. The model should be capable of </a:t>
            </a:r>
            <a:r>
              <a:rPr lang="en-IN" sz="1800" b="1" kern="100" dirty="0">
                <a:highlight>
                  <a:srgbClr val="00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distinguishing 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between </a:t>
            </a:r>
            <a:r>
              <a:rPr lang="en-IN" sz="1800" b="1" kern="100" dirty="0">
                <a:highlight>
                  <a:srgbClr val="FFFF00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different yoga poses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. Participants will </a:t>
            </a:r>
            <a:r>
              <a:rPr lang="en-IN" sz="1800" b="1" kern="100" dirty="0">
                <a:highlight>
                  <a:srgbClr val="00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preprocess the dataset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, develop and evaluate a </a:t>
            </a:r>
            <a:r>
              <a:rPr lang="en-IN" sz="1800" b="1" kern="100" dirty="0">
                <a:highlight>
                  <a:srgbClr val="00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, and ensure it performs well across </a:t>
            </a:r>
            <a:r>
              <a:rPr lang="en-IN" sz="1800" b="1" kern="100" dirty="0">
                <a:highlight>
                  <a:srgbClr val="FFFF00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different image </a:t>
            </a:r>
            <a:r>
              <a:rPr lang="en-IN" sz="1800" b="1" kern="100" dirty="0">
                <a:highlight>
                  <a:srgbClr val="00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conditions and variations.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 The goal is to enhance the </a:t>
            </a:r>
            <a:r>
              <a:rPr lang="en-IN" sz="1800" b="1" kern="100" dirty="0">
                <a:highlight>
                  <a:srgbClr val="00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en-IN" sz="1800" b="1" kern="100" dirty="0">
                <a:highlight>
                  <a:srgbClr val="FFFF00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of </a:t>
            </a:r>
            <a:r>
              <a:rPr lang="en-IN" sz="1800" b="1" kern="100" dirty="0">
                <a:highlight>
                  <a:srgbClr val="FFFF00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yoga posture classification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, which can be useful for </a:t>
            </a:r>
            <a:r>
              <a:rPr lang="en-IN" sz="1800" b="1" kern="100" dirty="0">
                <a:highlight>
                  <a:srgbClr val="FFFF00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yoga practice apps, </a:t>
            </a:r>
            <a:r>
              <a:rPr lang="en-IN" sz="1800" b="1" kern="100" dirty="0">
                <a:highlight>
                  <a:srgbClr val="00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fitness tracking, </a:t>
            </a:r>
            <a:r>
              <a:rPr lang="en-IN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and improving </a:t>
            </a:r>
            <a:r>
              <a:rPr lang="en-IN" sz="1800" b="1" kern="100" dirty="0">
                <a:highlight>
                  <a:srgbClr val="00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user experiences </a:t>
            </a:r>
            <a:r>
              <a:rPr lang="en-IN" sz="1800" b="1" kern="100" dirty="0">
                <a:highlight>
                  <a:srgbClr val="FFFF00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in yoga-related applications.</a:t>
            </a:r>
            <a:br>
              <a:rPr lang="en-IN" sz="1800" b="1" kern="100" dirty="0">
                <a:highlight>
                  <a:srgbClr val="FFFF00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b="1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17E91-063B-5BCE-4768-CFDDE7DA6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295" y="235709"/>
            <a:ext cx="1161326" cy="908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80A473-1DD3-4527-C5D4-B9E867EC4319}"/>
              </a:ext>
            </a:extLst>
          </p:cNvPr>
          <p:cNvSpPr txBox="1"/>
          <p:nvPr/>
        </p:nvSpPr>
        <p:spPr>
          <a:xfrm>
            <a:off x="6002360" y="441158"/>
            <a:ext cx="703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Powered by </a:t>
            </a:r>
            <a:endParaRPr lang="en-IN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C7E38E4B-6292-12F5-39FD-2A962D570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91" y="4126149"/>
            <a:ext cx="626276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dirty="0">
                <a:latin typeface="Calibri Light (Headings)"/>
              </a:rPr>
              <a:t>You wake up in the morning, </a:t>
            </a:r>
            <a:r>
              <a:rPr lang="en-US" dirty="0">
                <a:highlight>
                  <a:srgbClr val="FFFF00"/>
                </a:highlight>
                <a:latin typeface="Calibri Light (Headings)"/>
              </a:rPr>
              <a:t>feeling like doing yoga </a:t>
            </a:r>
            <a:r>
              <a:rPr lang="en-US" dirty="0">
                <a:latin typeface="Calibri Light (Headings)"/>
              </a:rPr>
              <a:t>— also you’re trying, but </a:t>
            </a:r>
            <a:r>
              <a:rPr lang="en-US" dirty="0">
                <a:highlight>
                  <a:srgbClr val="FFFF00"/>
                </a:highlight>
                <a:latin typeface="Calibri Light (Headings)"/>
              </a:rPr>
              <a:t>you’re not even sure </a:t>
            </a:r>
            <a:r>
              <a:rPr lang="en-US" dirty="0">
                <a:latin typeface="Calibri Light (Headings)"/>
              </a:rPr>
              <a:t>if you’re doing </a:t>
            </a:r>
            <a:r>
              <a:rPr lang="en-US" dirty="0">
                <a:highlight>
                  <a:srgbClr val="FFFF00"/>
                </a:highlight>
                <a:latin typeface="Calibri Light (Headings)"/>
              </a:rPr>
              <a:t>it right or wrong.</a:t>
            </a:r>
            <a:br>
              <a:rPr lang="en-US" dirty="0">
                <a:highlight>
                  <a:srgbClr val="FFFF00"/>
                </a:highlight>
                <a:latin typeface="Calibri Light (Headings)"/>
              </a:rPr>
            </a:br>
            <a:r>
              <a:rPr lang="en-US" dirty="0">
                <a:latin typeface="Calibri Light (Headings)"/>
              </a:rPr>
              <a:t>So you open YouTube… </a:t>
            </a:r>
            <a:r>
              <a:rPr lang="en-US" dirty="0">
                <a:highlight>
                  <a:srgbClr val="00FFFF"/>
                </a:highlight>
                <a:latin typeface="Calibri Light (Headings)"/>
              </a:rPr>
              <a:t>try to copy a pose</a:t>
            </a:r>
            <a:r>
              <a:rPr lang="en-US" dirty="0">
                <a:latin typeface="Calibri Light (Headings)"/>
              </a:rPr>
              <a:t>… but there’s no one to tell you:</a:t>
            </a:r>
            <a:br>
              <a:rPr lang="en-US" dirty="0">
                <a:latin typeface="Calibri Light (Headings)"/>
              </a:rPr>
            </a:br>
            <a:r>
              <a:rPr lang="en-US" dirty="0">
                <a:latin typeface="Calibri Light (Headings)"/>
              </a:rPr>
              <a:t>“</a:t>
            </a:r>
            <a:r>
              <a:rPr lang="en-US" b="1" dirty="0">
                <a:latin typeface="Calibri Light (Headings)"/>
              </a:rPr>
              <a:t>Hey, your arm is raised 15° too high</a:t>
            </a:r>
            <a:r>
              <a:rPr lang="en-US" dirty="0">
                <a:latin typeface="Calibri Light (Headings)"/>
              </a:rPr>
              <a:t>!”</a:t>
            </a:r>
          </a:p>
          <a:p>
            <a:pPr fontAlgn="base"/>
            <a:r>
              <a:rPr lang="en-US" dirty="0">
                <a:latin typeface="Calibri Light (Headings)"/>
              </a:rPr>
              <a:t>The result? </a:t>
            </a:r>
            <a:r>
              <a:rPr lang="en-US" b="1" dirty="0">
                <a:highlight>
                  <a:srgbClr val="00FF00"/>
                </a:highlight>
                <a:latin typeface="Calibri Light (Headings)"/>
              </a:rPr>
              <a:t>No improvement. No consistency</a:t>
            </a:r>
            <a:r>
              <a:rPr lang="en-US" dirty="0">
                <a:latin typeface="Calibri Light (Headings)"/>
              </a:rPr>
              <a:t>. Just guesswork</a:t>
            </a:r>
            <a:br>
              <a:rPr lang="en-US" dirty="0">
                <a:latin typeface="Calibri Light (Headings)"/>
              </a:rPr>
            </a:br>
            <a:r>
              <a:rPr lang="en-US" dirty="0">
                <a:latin typeface="Calibri Light (Headings)"/>
              </a:rPr>
              <a:t>And that’s how </a:t>
            </a:r>
            <a:r>
              <a:rPr lang="en-US" b="1" dirty="0">
                <a:latin typeface="Calibri Light (Headings)"/>
              </a:rPr>
              <a:t>YOG-AI</a:t>
            </a:r>
            <a:r>
              <a:rPr lang="en-US" dirty="0">
                <a:latin typeface="Calibri Light (Headings)"/>
              </a:rPr>
              <a:t> was born.</a:t>
            </a:r>
            <a:br>
              <a:rPr lang="en-US" dirty="0">
                <a:latin typeface="Calibri Light (Headings)"/>
              </a:rPr>
            </a:br>
            <a:r>
              <a:rPr lang="en-US" dirty="0">
                <a:latin typeface="Calibri Light (Headings)"/>
              </a:rPr>
              <a:t>Complete guidance delivered </a:t>
            </a:r>
            <a:r>
              <a:rPr lang="en-US" b="1" dirty="0">
                <a:highlight>
                  <a:srgbClr val="00FF00"/>
                </a:highlight>
                <a:latin typeface="Calibri Light (Headings)"/>
              </a:rPr>
              <a:t>right on WhatsApp.</a:t>
            </a:r>
            <a:br>
              <a:rPr lang="en-US" b="1" dirty="0">
                <a:highlight>
                  <a:srgbClr val="00FF00"/>
                </a:highlight>
                <a:latin typeface="Calibri Light (Headings)"/>
              </a:rPr>
            </a:br>
            <a:r>
              <a:rPr lang="en-US" dirty="0">
                <a:latin typeface="Calibri Light (Headings)"/>
              </a:rPr>
              <a:t>No app.</a:t>
            </a:r>
            <a:r>
              <a:rPr lang="en-US" dirty="0">
                <a:highlight>
                  <a:srgbClr val="00FF00"/>
                </a:highlight>
                <a:latin typeface="Calibri Light (Headings)"/>
              </a:rPr>
              <a:t> </a:t>
            </a:r>
            <a:r>
              <a:rPr lang="en-US" b="1" dirty="0">
                <a:highlight>
                  <a:srgbClr val="00FF00"/>
                </a:highlight>
                <a:latin typeface="Calibri Light (Headings)"/>
              </a:rPr>
              <a:t>No heavy setup</a:t>
            </a:r>
            <a:r>
              <a:rPr lang="en-US" dirty="0">
                <a:latin typeface="Calibri Light (Headings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03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A71C7163-503C-B777-CFFC-3CFCF619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941" y="92179"/>
            <a:ext cx="3567099" cy="535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E026E7-0B4E-55A9-830C-3BF4850F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" y="1777471"/>
            <a:ext cx="7387325" cy="492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64F9E-56A8-F664-154E-EB81F7190D41}"/>
              </a:ext>
            </a:extLst>
          </p:cNvPr>
          <p:cNvSpPr txBox="1"/>
          <p:nvPr/>
        </p:nvSpPr>
        <p:spPr>
          <a:xfrm>
            <a:off x="-32306" y="266213"/>
            <a:ext cx="9113361" cy="18774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hi-IN" sz="8800" b="1" dirty="0">
                <a:cs typeface="Mangal"/>
              </a:rPr>
              <a:t> योग</a:t>
            </a:r>
            <a:r>
              <a:rPr lang="en-US" sz="8800" b="1" dirty="0">
                <a:latin typeface="Times New Roman"/>
                <a:cs typeface="Times New Roman"/>
              </a:rPr>
              <a:t>AI </a:t>
            </a:r>
            <a:r>
              <a:rPr lang="en-US" sz="2800" b="1" dirty="0">
                <a:latin typeface="Times New Roman"/>
                <a:cs typeface="Times New Roman"/>
              </a:rPr>
              <a:t>:Architecture Diagram</a:t>
            </a:r>
            <a:br>
              <a:rPr lang="en-US" sz="2800" b="1" dirty="0">
                <a:latin typeface="Times New Roman"/>
                <a:cs typeface="Times New Roman"/>
              </a:rPr>
            </a:br>
            <a:r>
              <a:rPr lang="en-US" sz="2800" b="1" dirty="0">
                <a:latin typeface="Times New Roman"/>
                <a:cs typeface="Times New Roman"/>
              </a:rPr>
              <a:t>                                 </a:t>
            </a:r>
            <a:endParaRPr lang="en-IN" sz="100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0330FD-0BCB-0D4D-E68C-1334F55B1DD9}"/>
              </a:ext>
            </a:extLst>
          </p:cNvPr>
          <p:cNvCxnSpPr/>
          <p:nvPr/>
        </p:nvCxnSpPr>
        <p:spPr>
          <a:xfrm>
            <a:off x="8606378" y="65496"/>
            <a:ext cx="0" cy="6579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841879-04A6-E6E7-AB17-FF372DB1E8A2}"/>
              </a:ext>
            </a:extLst>
          </p:cNvPr>
          <p:cNvCxnSpPr/>
          <p:nvPr/>
        </p:nvCxnSpPr>
        <p:spPr>
          <a:xfrm>
            <a:off x="94268" y="1659145"/>
            <a:ext cx="73638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BCFF84B-55EB-98DA-1EE7-2011BCFBF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040" y="64318"/>
            <a:ext cx="955338" cy="747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00CB6-9694-FE2E-545A-18727CBB9337}"/>
              </a:ext>
            </a:extLst>
          </p:cNvPr>
          <p:cNvSpPr txBox="1"/>
          <p:nvPr/>
        </p:nvSpPr>
        <p:spPr>
          <a:xfrm>
            <a:off x="6461507" y="158162"/>
            <a:ext cx="703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Powered by </a:t>
            </a:r>
            <a:endParaRPr lang="en-IN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1147E4E-1D2D-9657-E955-1FADE1FEF0D3}"/>
              </a:ext>
            </a:extLst>
          </p:cNvPr>
          <p:cNvCxnSpPr>
            <a:cxnSpLocks/>
          </p:cNvCxnSpPr>
          <p:nvPr/>
        </p:nvCxnSpPr>
        <p:spPr>
          <a:xfrm>
            <a:off x="6096000" y="2286000"/>
            <a:ext cx="946170" cy="5435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90CF68-1291-B576-4B9C-DC169416A068}"/>
              </a:ext>
            </a:extLst>
          </p:cNvPr>
          <p:cNvSpPr txBox="1"/>
          <p:nvPr/>
        </p:nvSpPr>
        <p:spPr>
          <a:xfrm>
            <a:off x="7087365" y="2540449"/>
            <a:ext cx="1790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Green Pipes </a:t>
            </a:r>
            <a:r>
              <a:rPr lang="en-US" dirty="0"/>
              <a:t>for good postures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6FDAC8-972F-ECBE-69B8-DE4377EEF616}"/>
              </a:ext>
            </a:extLst>
          </p:cNvPr>
          <p:cNvCxnSpPr/>
          <p:nvPr/>
        </p:nvCxnSpPr>
        <p:spPr>
          <a:xfrm>
            <a:off x="6461507" y="2286000"/>
            <a:ext cx="891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C2106F-26CA-BF4C-2385-F3D0D458B40D}"/>
              </a:ext>
            </a:extLst>
          </p:cNvPr>
          <p:cNvSpPr txBox="1"/>
          <p:nvPr/>
        </p:nvSpPr>
        <p:spPr>
          <a:xfrm>
            <a:off x="7306039" y="1659145"/>
            <a:ext cx="1501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Red Pipes </a:t>
            </a:r>
            <a:r>
              <a:rPr lang="en-US" dirty="0"/>
              <a:t>for Bad  postures</a:t>
            </a:r>
            <a:endParaRPr lang="en-IN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DBF55C6-AAA0-6211-AA29-D62F6C153A68}"/>
              </a:ext>
            </a:extLst>
          </p:cNvPr>
          <p:cNvCxnSpPr/>
          <p:nvPr/>
        </p:nvCxnSpPr>
        <p:spPr>
          <a:xfrm rot="16200000" flipH="1">
            <a:off x="6920214" y="3061091"/>
            <a:ext cx="866173" cy="5718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CA1EDF-EA82-8215-63B8-B7D4414446FD}"/>
              </a:ext>
            </a:extLst>
          </p:cNvPr>
          <p:cNvSpPr txBox="1"/>
          <p:nvPr/>
        </p:nvSpPr>
        <p:spPr>
          <a:xfrm>
            <a:off x="7005169" y="3780109"/>
            <a:ext cx="1790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Giving Real Time</a:t>
            </a:r>
          </a:p>
          <a:p>
            <a:r>
              <a:rPr lang="en-US" dirty="0">
                <a:highlight>
                  <a:srgbClr val="00FFFF"/>
                </a:highlight>
              </a:rPr>
              <a:t>AUDIO guide.</a:t>
            </a:r>
            <a:br>
              <a:rPr lang="en-US" dirty="0">
                <a:highlight>
                  <a:srgbClr val="00FFFF"/>
                </a:highlight>
              </a:rPr>
            </a:br>
            <a:endParaRPr lang="en-IN" dirty="0">
              <a:highlight>
                <a:srgbClr val="00FFFF"/>
              </a:highlight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3792930-15C0-5434-FA56-15E54DA6C662}"/>
              </a:ext>
            </a:extLst>
          </p:cNvPr>
          <p:cNvCxnSpPr/>
          <p:nvPr/>
        </p:nvCxnSpPr>
        <p:spPr>
          <a:xfrm>
            <a:off x="3495675" y="6334125"/>
            <a:ext cx="1028700" cy="3112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DC30D2-4E79-693B-8AA6-AD624D79B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977" y="6432054"/>
            <a:ext cx="1028700" cy="3337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70304-B931-470B-C29E-63D4C2533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1558" y="5287936"/>
            <a:ext cx="2628366" cy="14425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F5AEC7F-2C4A-975A-03BB-53A04F422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9233" y="6019756"/>
            <a:ext cx="905001" cy="62873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72EC73-B4A2-2381-A4B0-9851B90970C0}"/>
              </a:ext>
            </a:extLst>
          </p:cNvPr>
          <p:cNvCxnSpPr>
            <a:cxnSpLocks/>
          </p:cNvCxnSpPr>
          <p:nvPr/>
        </p:nvCxnSpPr>
        <p:spPr>
          <a:xfrm>
            <a:off x="5745114" y="6598937"/>
            <a:ext cx="199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AF9200-151B-3F94-655C-6B243E93AADC}"/>
              </a:ext>
            </a:extLst>
          </p:cNvPr>
          <p:cNvCxnSpPr/>
          <p:nvPr/>
        </p:nvCxnSpPr>
        <p:spPr>
          <a:xfrm>
            <a:off x="8401050" y="6200775"/>
            <a:ext cx="601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3A66F87-570B-ED26-3433-D3B1ACD71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294" y="4436927"/>
            <a:ext cx="999548" cy="10901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ED02B5-4CDF-D36A-1900-DFD7C763AED8}"/>
              </a:ext>
            </a:extLst>
          </p:cNvPr>
          <p:cNvSpPr txBox="1"/>
          <p:nvPr/>
        </p:nvSpPr>
        <p:spPr>
          <a:xfrm>
            <a:off x="4010025" y="674289"/>
            <a:ext cx="7058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ML Model + Real World Solution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23686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01B57F-74BD-D336-E86E-55144C7AC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0" y="1153643"/>
            <a:ext cx="9174700" cy="4550713"/>
          </a:xfrm>
          <a:prstGeom prst="rect">
            <a:avLst/>
          </a:prstGeom>
        </p:spPr>
      </p:pic>
      <p:pic>
        <p:nvPicPr>
          <p:cNvPr id="4" name="Picture 10" descr="Graphic Era Hill University">
            <a:extLst>
              <a:ext uri="{FF2B5EF4-FFF2-40B4-BE49-F238E27FC236}">
                <a16:creationId xmlns:a16="http://schemas.microsoft.com/office/drawing/2014/main" id="{A68E9C68-6700-6DE8-EC63-5A4E6D7B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6" y="68208"/>
            <a:ext cx="3578621" cy="89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57164-CFB6-D880-3DC3-0504774F3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373" y="54296"/>
            <a:ext cx="1161326" cy="908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0388D-52E7-D3AA-7B57-B8D4C58C4E2E}"/>
              </a:ext>
            </a:extLst>
          </p:cNvPr>
          <p:cNvSpPr txBox="1"/>
          <p:nvPr/>
        </p:nvSpPr>
        <p:spPr>
          <a:xfrm>
            <a:off x="9683167" y="146475"/>
            <a:ext cx="703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Powered by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272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7C3E-39DB-0E9E-0E1C-4FC72807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100" y="585033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33 Body Land Marks </a:t>
            </a:r>
            <a:endParaRPr lang="en-IN" sz="3600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9F3AE3-ADAB-B63F-CC32-F3789F678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4" y="3119120"/>
            <a:ext cx="5712667" cy="354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8DE797-84FE-6D46-DBDC-C7B54A23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986" y="3572119"/>
            <a:ext cx="2384052" cy="2637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0DA76-186F-15EA-22D1-2E08FF449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373" y="54296"/>
            <a:ext cx="1161326" cy="908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7077B7-CD4F-3335-CA5E-4ED03EF26ECC}"/>
              </a:ext>
            </a:extLst>
          </p:cNvPr>
          <p:cNvSpPr txBox="1"/>
          <p:nvPr/>
        </p:nvSpPr>
        <p:spPr>
          <a:xfrm>
            <a:off x="9683167" y="146475"/>
            <a:ext cx="703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Powered by 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3EAD52-4996-9454-245A-51078C831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8" y="331141"/>
            <a:ext cx="6338111" cy="3129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84A9C-DF6B-E769-BF4B-B99F574B0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120" y="16388"/>
            <a:ext cx="4732341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Graphic Era Hill University">
            <a:extLst>
              <a:ext uri="{FF2B5EF4-FFF2-40B4-BE49-F238E27FC236}">
                <a16:creationId xmlns:a16="http://schemas.microsoft.com/office/drawing/2014/main" id="{73B8B8ED-9E14-21B4-EFDC-354F1F753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4" y="265793"/>
            <a:ext cx="3578621" cy="89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40F0242-963D-003F-31A4-BFC26AF9A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956" y="265793"/>
            <a:ext cx="3443070" cy="12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7BA1C0-23B2-DF1D-D8F9-38DD59FFF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081" y="265793"/>
            <a:ext cx="1161326" cy="9085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DCB9F-402E-0024-C8FD-2190F10B8B73}"/>
              </a:ext>
            </a:extLst>
          </p:cNvPr>
          <p:cNvSpPr txBox="1"/>
          <p:nvPr/>
        </p:nvSpPr>
        <p:spPr>
          <a:xfrm>
            <a:off x="6070146" y="471242"/>
            <a:ext cx="703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Powered by 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EFEF6D-F02B-07A6-8889-5B9745ADA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32" y="1370693"/>
            <a:ext cx="3654347" cy="49962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E5CC5DB-EED2-4601-B102-831923F9FC92}"/>
                  </a:ext>
                </a:extLst>
              </p14:cNvPr>
              <p14:cNvContentPartPr/>
              <p14:nvPr/>
            </p14:nvContentPartPr>
            <p14:xfrm>
              <a:off x="2667040" y="2349350"/>
              <a:ext cx="146700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E5CC5DB-EED2-4601-B102-831923F9FC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3040" y="2241350"/>
                <a:ext cx="1574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AAEF21-89E0-D3FC-0489-7D5355B82055}"/>
                  </a:ext>
                </a:extLst>
              </p14:cNvPr>
              <p14:cNvContentPartPr/>
              <p14:nvPr/>
            </p14:nvContentPartPr>
            <p14:xfrm>
              <a:off x="2990680" y="2666510"/>
              <a:ext cx="501480" cy="13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AAEF21-89E0-D3FC-0489-7D5355B820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6680" y="2558870"/>
                <a:ext cx="6091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79A3A4C-4DC8-A7EC-7021-5739C7132865}"/>
                  </a:ext>
                </a:extLst>
              </p14:cNvPr>
              <p14:cNvContentPartPr/>
              <p14:nvPr/>
            </p14:nvContentPartPr>
            <p14:xfrm>
              <a:off x="2711320" y="2819150"/>
              <a:ext cx="932040" cy="13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79A3A4C-4DC8-A7EC-7021-5739C71328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7320" y="2711150"/>
                <a:ext cx="10396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EBE27BD-7EEE-B352-4262-77E539F3D2FB}"/>
                  </a:ext>
                </a:extLst>
              </p14:cNvPr>
              <p14:cNvContentPartPr/>
              <p14:nvPr/>
            </p14:nvContentPartPr>
            <p14:xfrm>
              <a:off x="2711320" y="3384350"/>
              <a:ext cx="1213200" cy="95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EBE27BD-7EEE-B352-4262-77E539F3D2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57320" y="3276350"/>
                <a:ext cx="13208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80DC55E-66B0-71AD-7C24-111820CDA86B}"/>
                  </a:ext>
                </a:extLst>
              </p14:cNvPr>
              <p14:cNvContentPartPr/>
              <p14:nvPr/>
            </p14:nvContentPartPr>
            <p14:xfrm>
              <a:off x="2704840" y="3841190"/>
              <a:ext cx="1032480" cy="8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80DC55E-66B0-71AD-7C24-111820CDA8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50840" y="3733190"/>
                <a:ext cx="11401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F44F172-E8A4-0A87-95C5-7B24112DD18A}"/>
                  </a:ext>
                </a:extLst>
              </p14:cNvPr>
              <p14:cNvContentPartPr/>
              <p14:nvPr/>
            </p14:nvContentPartPr>
            <p14:xfrm>
              <a:off x="2698720" y="4133870"/>
              <a:ext cx="1155960" cy="12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F44F172-E8A4-0A87-95C5-7B24112DD18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44720" y="4025870"/>
                <a:ext cx="12636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FE2D352-C52A-849A-E13C-0515FCC2EEF1}"/>
                  </a:ext>
                </a:extLst>
              </p14:cNvPr>
              <p14:cNvContentPartPr/>
              <p14:nvPr/>
            </p14:nvContentPartPr>
            <p14:xfrm>
              <a:off x="2755600" y="4400270"/>
              <a:ext cx="546480" cy="1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FE2D352-C52A-849A-E13C-0515FCC2EEF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01600" y="4292270"/>
                <a:ext cx="6541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1073DEE-DBB6-5A01-951B-0E0D98511B66}"/>
                  </a:ext>
                </a:extLst>
              </p14:cNvPr>
              <p14:cNvContentPartPr/>
              <p14:nvPr/>
            </p14:nvContentPartPr>
            <p14:xfrm>
              <a:off x="2749480" y="5092190"/>
              <a:ext cx="128268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1073DEE-DBB6-5A01-951B-0E0D98511B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95480" y="4984550"/>
                <a:ext cx="13903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0D8148B-96B6-6780-0536-5F1D469F757E}"/>
                  </a:ext>
                </a:extLst>
              </p14:cNvPr>
              <p14:cNvContentPartPr/>
              <p14:nvPr/>
            </p14:nvContentPartPr>
            <p14:xfrm>
              <a:off x="3200200" y="5600750"/>
              <a:ext cx="952920" cy="25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0D8148B-96B6-6780-0536-5F1D469F75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6200" y="5492750"/>
                <a:ext cx="10605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0A8FD35-F4F7-4E7F-6A90-C28B108E423C}"/>
                  </a:ext>
                </a:extLst>
              </p14:cNvPr>
              <p14:cNvContentPartPr/>
              <p14:nvPr/>
            </p14:nvContentPartPr>
            <p14:xfrm>
              <a:off x="2831920" y="6133910"/>
              <a:ext cx="76572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0A8FD35-F4F7-4E7F-6A90-C28B108E42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78280" y="6025910"/>
                <a:ext cx="873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DB79CD4-AF0E-F4EF-9319-9FC251FD9F95}"/>
                  </a:ext>
                </a:extLst>
              </p14:cNvPr>
              <p14:cNvContentPartPr/>
              <p14:nvPr/>
            </p14:nvContentPartPr>
            <p14:xfrm>
              <a:off x="3663880" y="6120950"/>
              <a:ext cx="159840" cy="13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DB79CD4-AF0E-F4EF-9319-9FC251FD9F9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09880" y="6012950"/>
                <a:ext cx="2674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EE3A43B-932A-030D-4C18-8E9412B09E49}"/>
                  </a:ext>
                </a:extLst>
              </p14:cNvPr>
              <p14:cNvContentPartPr/>
              <p14:nvPr/>
            </p14:nvContentPartPr>
            <p14:xfrm>
              <a:off x="2730400" y="6267470"/>
              <a:ext cx="543240" cy="2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EE3A43B-932A-030D-4C18-8E9412B09E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76400" y="6159470"/>
                <a:ext cx="650880" cy="21852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2D3E8001-ED97-33C6-6AB4-972AD952792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65" y="1289610"/>
            <a:ext cx="1684451" cy="186820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F79E12A-647A-7A93-BC0E-707E7994D4BD}"/>
              </a:ext>
            </a:extLst>
          </p:cNvPr>
          <p:cNvSpPr txBox="1"/>
          <p:nvPr/>
        </p:nvSpPr>
        <p:spPr>
          <a:xfrm>
            <a:off x="9480680" y="3105504"/>
            <a:ext cx="234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 Body Land Marks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53506-9597-984C-7DD2-D46FF118E7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30414" y="3316566"/>
            <a:ext cx="2628366" cy="144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44207-1BC1-D27C-33C9-2160501392B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471887" y="3771532"/>
            <a:ext cx="905001" cy="6287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50902B-9555-5EB6-6FC7-537F6966D678}"/>
              </a:ext>
            </a:extLst>
          </p:cNvPr>
          <p:cNvCxnSpPr/>
          <p:nvPr/>
        </p:nvCxnSpPr>
        <p:spPr>
          <a:xfrm>
            <a:off x="6230728" y="4005957"/>
            <a:ext cx="601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4BD6F0-5405-DE21-C9DD-120F17EC569E}"/>
              </a:ext>
            </a:extLst>
          </p:cNvPr>
          <p:cNvCxnSpPr/>
          <p:nvPr/>
        </p:nvCxnSpPr>
        <p:spPr>
          <a:xfrm>
            <a:off x="4032160" y="4010025"/>
            <a:ext cx="1539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7B39500-413A-50E8-8FBF-73F085AE0BF2}"/>
              </a:ext>
            </a:extLst>
          </p:cNvPr>
          <p:cNvCxnSpPr>
            <a:cxnSpLocks/>
          </p:cNvCxnSpPr>
          <p:nvPr/>
        </p:nvCxnSpPr>
        <p:spPr>
          <a:xfrm flipV="1">
            <a:off x="4032160" y="2920168"/>
            <a:ext cx="5264240" cy="5546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AEECD8E-034E-ADC9-A3BF-3DC29E39A89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097417" y="4854706"/>
            <a:ext cx="1028700" cy="33376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8361C5-0365-88FC-3558-8D8440AD459F}"/>
              </a:ext>
            </a:extLst>
          </p:cNvPr>
          <p:cNvCxnSpPr/>
          <p:nvPr/>
        </p:nvCxnSpPr>
        <p:spPr>
          <a:xfrm>
            <a:off x="4222879" y="5028748"/>
            <a:ext cx="776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1EA12E-5FD0-B402-FF9C-A697AF9AFF73}"/>
              </a:ext>
            </a:extLst>
          </p:cNvPr>
          <p:cNvCxnSpPr/>
          <p:nvPr/>
        </p:nvCxnSpPr>
        <p:spPr>
          <a:xfrm flipV="1">
            <a:off x="6013105" y="4495800"/>
            <a:ext cx="0" cy="31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2CAFD51-3728-564E-88A2-55CB17AF3C1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88" y="4685675"/>
            <a:ext cx="5264231" cy="2166105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EDE67E7-7707-67FF-5379-626DF044E6C1}"/>
              </a:ext>
            </a:extLst>
          </p:cNvPr>
          <p:cNvCxnSpPr/>
          <p:nvPr/>
        </p:nvCxnSpPr>
        <p:spPr>
          <a:xfrm>
            <a:off x="4385946" y="5568390"/>
            <a:ext cx="1979721" cy="699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AE054F3-7A06-0631-EEDE-87BA680259BD}"/>
              </a:ext>
            </a:extLst>
          </p:cNvPr>
          <p:cNvSpPr txBox="1"/>
          <p:nvPr/>
        </p:nvSpPr>
        <p:spPr>
          <a:xfrm>
            <a:off x="4816849" y="1355437"/>
            <a:ext cx="51562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Very scalable — because:</a:t>
            </a:r>
          </a:p>
          <a:p>
            <a:r>
              <a:rPr lang="en-IN" dirty="0">
                <a:highlight>
                  <a:srgbClr val="00FF00"/>
                </a:highlight>
              </a:rPr>
              <a:t>•</a:t>
            </a:r>
            <a:r>
              <a:rPr lang="en-IN" dirty="0" err="1">
                <a:highlight>
                  <a:srgbClr val="00FF00"/>
                </a:highlight>
              </a:rPr>
              <a:t>MediaPipe</a:t>
            </a:r>
            <a:r>
              <a:rPr lang="en-IN" dirty="0">
                <a:highlight>
                  <a:srgbClr val="00FF00"/>
                </a:highlight>
              </a:rPr>
              <a:t> </a:t>
            </a:r>
            <a:r>
              <a:rPr lang="en-IN" dirty="0"/>
              <a:t>runs on </a:t>
            </a:r>
            <a:r>
              <a:rPr lang="en-IN" dirty="0">
                <a:highlight>
                  <a:srgbClr val="FF0000"/>
                </a:highlight>
              </a:rPr>
              <a:t>mobile and web</a:t>
            </a:r>
          </a:p>
          <a:p>
            <a:r>
              <a:rPr lang="en-IN" dirty="0"/>
              <a:t>•Random Forest is </a:t>
            </a:r>
            <a:r>
              <a:rPr lang="en-IN" dirty="0">
                <a:highlight>
                  <a:srgbClr val="FF0000"/>
                </a:highlight>
              </a:rPr>
              <a:t>lightweight</a:t>
            </a:r>
          </a:p>
          <a:p>
            <a:r>
              <a:rPr lang="en-IN" dirty="0"/>
              <a:t>•It can be expanded to multi-person </a:t>
            </a:r>
          </a:p>
          <a:p>
            <a:r>
              <a:rPr lang="en-IN" dirty="0"/>
              <a:t>detection with tracking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874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D0A24-10F2-A06E-17A9-1BBED0E83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Graphic Era Hill University">
            <a:extLst>
              <a:ext uri="{FF2B5EF4-FFF2-40B4-BE49-F238E27FC236}">
                <a16:creationId xmlns:a16="http://schemas.microsoft.com/office/drawing/2014/main" id="{CCBC6792-4C35-6C16-5E41-95B756748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4" y="265793"/>
            <a:ext cx="3578621" cy="89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2761151-DB5F-F2FA-D962-8DDF87CE4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956" y="265793"/>
            <a:ext cx="3443070" cy="12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E65A7B7-F50F-A57F-1622-2EC1E4AF0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374054"/>
              </p:ext>
            </p:extLst>
          </p:nvPr>
        </p:nvGraphicFramePr>
        <p:xfrm>
          <a:off x="191974" y="1984119"/>
          <a:ext cx="6450325" cy="3870960"/>
        </p:xfrm>
        <a:graphic>
          <a:graphicData uri="http://schemas.openxmlformats.org/drawingml/2006/table">
            <a:tbl>
              <a:tblPr/>
              <a:tblGrid>
                <a:gridCol w="2665325">
                  <a:extLst>
                    <a:ext uri="{9D8B030D-6E8A-4147-A177-3AD203B41FA5}">
                      <a16:colId xmlns:a16="http://schemas.microsoft.com/office/drawing/2014/main" val="708950628"/>
                    </a:ext>
                  </a:extLst>
                </a:gridCol>
                <a:gridCol w="3785000">
                  <a:extLst>
                    <a:ext uri="{9D8B030D-6E8A-4147-A177-3AD203B41FA5}">
                      <a16:colId xmlns:a16="http://schemas.microsoft.com/office/drawing/2014/main" val="3614681806"/>
                    </a:ext>
                  </a:extLst>
                </a:gridCol>
              </a:tblGrid>
              <a:tr h="224161"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Your Solution Helps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695379"/>
                  </a:ext>
                </a:extLst>
              </a:tr>
              <a:tr h="313825">
                <a:tc>
                  <a:txBody>
                    <a:bodyPr/>
                    <a:lstStyle/>
                    <a:p>
                      <a:r>
                        <a:rPr lang="en-IN" sz="1600" b="1" dirty="0"/>
                        <a:t>Fitness and Wellness</a:t>
                      </a:r>
                      <a:endParaRPr lang="en-IN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Encourages proper form,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reducing risk </a:t>
                      </a:r>
                      <a:r>
                        <a:rPr lang="en-US" sz="1600" dirty="0"/>
                        <a:t>of injury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388770"/>
                  </a:ext>
                </a:extLst>
              </a:tr>
              <a:tr h="313825">
                <a:tc>
                  <a:txBody>
                    <a:bodyPr/>
                    <a:lstStyle/>
                    <a:p>
                      <a:r>
                        <a:rPr lang="en-IN" sz="1600" b="1" dirty="0"/>
                        <a:t>Remote Coaching</a:t>
                      </a:r>
                      <a:endParaRPr lang="en-IN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Makes posture correction available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without a live coach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166667"/>
                  </a:ext>
                </a:extLst>
              </a:tr>
              <a:tr h="313825">
                <a:tc>
                  <a:txBody>
                    <a:bodyPr/>
                    <a:lstStyle/>
                    <a:p>
                      <a:r>
                        <a:rPr lang="en-IN" sz="1600" b="1"/>
                        <a:t>Education</a:t>
                      </a:r>
                      <a:endParaRPr lang="en-IN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Teaches users the correct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anatomical structure of poses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540250"/>
                  </a:ext>
                </a:extLst>
              </a:tr>
              <a:tr h="313825">
                <a:tc>
                  <a:txBody>
                    <a:bodyPr/>
                    <a:lstStyle/>
                    <a:p>
                      <a:r>
                        <a:rPr lang="en-IN" sz="1600" b="1" dirty="0"/>
                        <a:t>Engagement</a:t>
                      </a:r>
                      <a:endParaRPr lang="en-IN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Gamifies yoga practice with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streaks and recommendations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721932"/>
                  </a:ext>
                </a:extLst>
              </a:tr>
              <a:tr h="313825">
                <a:tc>
                  <a:txBody>
                    <a:bodyPr/>
                    <a:lstStyle/>
                    <a:p>
                      <a:r>
                        <a:rPr lang="en-IN" sz="1600" b="1"/>
                        <a:t>Inclusivity</a:t>
                      </a:r>
                      <a:endParaRPr lang="en-IN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Helps users in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low-resource settings via WhatsApp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243225"/>
                  </a:ext>
                </a:extLst>
              </a:tr>
              <a:tr h="313825">
                <a:tc>
                  <a:txBody>
                    <a:bodyPr/>
                    <a:lstStyle/>
                    <a:p>
                      <a:r>
                        <a:rPr lang="en-IN" sz="1600" b="1"/>
                        <a:t>AI in Healthcare</a:t>
                      </a:r>
                      <a:endParaRPr lang="en-IN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Could evolve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into posture correction</a:t>
                      </a:r>
                      <a:r>
                        <a:rPr lang="en-US" sz="1600" dirty="0"/>
                        <a:t> for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physio therapy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37379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13EC0A9-1666-13EB-4BD6-F5E522B4D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081" y="265793"/>
            <a:ext cx="1161326" cy="9085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AE7422-D89E-9123-7E00-38A8F96E5A6A}"/>
              </a:ext>
            </a:extLst>
          </p:cNvPr>
          <p:cNvSpPr txBox="1"/>
          <p:nvPr/>
        </p:nvSpPr>
        <p:spPr>
          <a:xfrm>
            <a:off x="6070146" y="471242"/>
            <a:ext cx="703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Powered by </a:t>
            </a:r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984C9A-4589-53C8-7375-12233C9EAA8C}"/>
              </a:ext>
            </a:extLst>
          </p:cNvPr>
          <p:cNvCxnSpPr>
            <a:cxnSpLocks/>
          </p:cNvCxnSpPr>
          <p:nvPr/>
        </p:nvCxnSpPr>
        <p:spPr>
          <a:xfrm>
            <a:off x="6740165" y="1329179"/>
            <a:ext cx="0" cy="5175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92D71B-6D0C-AB98-8CFC-5CDD2F281161}"/>
              </a:ext>
            </a:extLst>
          </p:cNvPr>
          <p:cNvSpPr txBox="1"/>
          <p:nvPr/>
        </p:nvSpPr>
        <p:spPr>
          <a:xfrm>
            <a:off x="1222066" y="1309783"/>
            <a:ext cx="6551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Area and Resources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2ED5C-90ED-A144-0508-921D5980A8C2}"/>
              </a:ext>
            </a:extLst>
          </p:cNvPr>
          <p:cNvSpPr txBox="1"/>
          <p:nvPr/>
        </p:nvSpPr>
        <p:spPr>
          <a:xfrm>
            <a:off x="6740165" y="3103612"/>
            <a:ext cx="6551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83B0B5-B0B2-B2B9-7147-D661788A2AE8}"/>
              </a:ext>
            </a:extLst>
          </p:cNvPr>
          <p:cNvSpPr txBox="1"/>
          <p:nvPr/>
        </p:nvSpPr>
        <p:spPr>
          <a:xfrm>
            <a:off x="6990432" y="1426364"/>
            <a:ext cx="6551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Goals :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0231318-C9B2-1EFC-4421-A5C088F0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41022"/>
              </p:ext>
            </p:extLst>
          </p:nvPr>
        </p:nvGraphicFramePr>
        <p:xfrm>
          <a:off x="7470563" y="1946477"/>
          <a:ext cx="3785000" cy="703726"/>
        </p:xfrm>
        <a:graphic>
          <a:graphicData uri="http://schemas.openxmlformats.org/drawingml/2006/table">
            <a:tbl>
              <a:tblPr/>
              <a:tblGrid>
                <a:gridCol w="3785000">
                  <a:extLst>
                    <a:ext uri="{9D8B030D-6E8A-4147-A177-3AD203B41FA5}">
                      <a16:colId xmlns:a16="http://schemas.microsoft.com/office/drawing/2014/main" val="3350901489"/>
                    </a:ext>
                  </a:extLst>
                </a:gridCol>
              </a:tblGrid>
              <a:tr h="368446">
                <a:tc>
                  <a:txBody>
                    <a:bodyPr/>
                    <a:lstStyle/>
                    <a:p>
                      <a:r>
                        <a:rPr lang="en-IN" b="1" dirty="0"/>
                        <a:t>WhatsApp-First Wellness Ecosystem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587638"/>
                  </a:ext>
                </a:extLst>
              </a:tr>
              <a:tr h="313825">
                <a:tc>
                  <a:txBody>
                    <a:bodyPr/>
                    <a:lstStyle/>
                    <a:p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75001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89CC1AF-6FBD-F722-BAE0-C4BA19A9FC9D}"/>
              </a:ext>
            </a:extLst>
          </p:cNvPr>
          <p:cNvSpPr txBox="1"/>
          <p:nvPr/>
        </p:nvSpPr>
        <p:spPr>
          <a:xfrm>
            <a:off x="7470563" y="2270853"/>
            <a:ext cx="677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AI Yoga Coach as a Service (</a:t>
            </a:r>
            <a:r>
              <a:rPr lang="en-IN" b="1" dirty="0" err="1"/>
              <a:t>YaaS</a:t>
            </a:r>
            <a:r>
              <a:rPr lang="en-IN" b="1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2CFFF-47CB-C344-68E8-01EA336A6489}"/>
              </a:ext>
            </a:extLst>
          </p:cNvPr>
          <p:cNvSpPr txBox="1"/>
          <p:nvPr/>
        </p:nvSpPr>
        <p:spPr>
          <a:xfrm>
            <a:off x="7470563" y="2535374"/>
            <a:ext cx="677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Posture Score as a Wellness Metric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9EDABD-5FF1-2490-BAB9-DC30BE12A32D}"/>
              </a:ext>
            </a:extLst>
          </p:cNvPr>
          <p:cNvSpPr txBox="1"/>
          <p:nvPr/>
        </p:nvSpPr>
        <p:spPr>
          <a:xfrm>
            <a:off x="7260081" y="3543389"/>
            <a:ext cx="4709670" cy="3073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sz="1400" i="0" dirty="0" err="1">
                <a:solidFill>
                  <a:srgbClr val="000000"/>
                </a:solidFill>
                <a:effectLst/>
                <a:latin typeface="Lucida Grande"/>
              </a:rPr>
              <a:t>BlazePose</a:t>
            </a:r>
            <a:r>
              <a:rPr lang="en-US" sz="1400" i="0" dirty="0">
                <a:solidFill>
                  <a:srgbClr val="000000"/>
                </a:solidFill>
                <a:effectLst/>
                <a:latin typeface="Lucida Grande"/>
              </a:rPr>
              <a:t>: On-device Real-time Body Pose tracking</a:t>
            </a:r>
          </a:p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sz="1400" i="0" dirty="0">
                <a:solidFill>
                  <a:srgbClr val="000000"/>
                </a:solidFill>
                <a:effectLst/>
                <a:latin typeface="Lucida Grande"/>
                <a:hlinkClick r:id="rId5"/>
              </a:rPr>
              <a:t>https://arxiv.org/abs/2006.10204</a:t>
            </a:r>
            <a:endParaRPr lang="en-US" sz="1400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sz="1400" dirty="0"/>
              <a:t>Pose Detection Using OpenCV and </a:t>
            </a:r>
            <a:r>
              <a:rPr lang="en-US" sz="1400" dirty="0" err="1"/>
              <a:t>MediaPipe</a:t>
            </a:r>
            <a:endParaRPr lang="en-US" sz="1400" dirty="0"/>
          </a:p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sz="1050" i="0" dirty="0">
                <a:solidFill>
                  <a:srgbClr val="000000"/>
                </a:solidFill>
                <a:effectLst/>
                <a:latin typeface="Lucida Grande"/>
                <a:hlinkClick r:id="rId6"/>
              </a:rPr>
              <a:t>https://www.researchgate.net/publication/372257930_Real-Time_Yoga_Pose_Detection_Using_OpenCV_and_MediaPipe</a:t>
            </a:r>
            <a:br>
              <a:rPr lang="en-US" sz="700" i="0" dirty="0">
                <a:solidFill>
                  <a:srgbClr val="000000"/>
                </a:solidFill>
                <a:effectLst/>
                <a:latin typeface="Lucida Grande"/>
              </a:rPr>
            </a:br>
            <a:r>
              <a:rPr lang="en-US" dirty="0"/>
              <a:t>Implementation of Smart HealthCare System</a:t>
            </a:r>
          </a:p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sz="1100" dirty="0">
                <a:hlinkClick r:id="rId7"/>
              </a:rPr>
              <a:t>https://www.researchgate.net/publication/322995546_Design_and_implementation_of_smart_HealthCare_system_using_IoT</a:t>
            </a:r>
            <a:endParaRPr lang="en-US" sz="1100" dirty="0"/>
          </a:p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sz="1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Body Pose Tracking with </a:t>
            </a:r>
            <a:r>
              <a:rPr lang="en-US" sz="1400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MediaPipe</a:t>
            </a:r>
            <a:r>
              <a:rPr lang="en-US" sz="1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BlazePose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24DACF-2BCB-AE72-C7D3-7891C5FE69E1}"/>
              </a:ext>
            </a:extLst>
          </p:cNvPr>
          <p:cNvSpPr txBox="1"/>
          <p:nvPr/>
        </p:nvSpPr>
        <p:spPr>
          <a:xfrm>
            <a:off x="7470563" y="2780211"/>
            <a:ext cx="677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Buisness</a:t>
            </a:r>
            <a:r>
              <a:rPr lang="en-US" b="1" dirty="0"/>
              <a:t> (Subscription based)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64970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3183-28A5-F93F-41FB-89595C79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100" y="2619647"/>
            <a:ext cx="11498149" cy="1325563"/>
          </a:xfrm>
        </p:spPr>
        <p:txBody>
          <a:bodyPr>
            <a:normAutofit fontScale="90000"/>
          </a:bodyPr>
          <a:lstStyle/>
          <a:p>
            <a:r>
              <a:rPr lang="en-US" sz="8800" b="1" dirty="0"/>
              <a:t>THANK YOU</a:t>
            </a:r>
            <a:br>
              <a:rPr lang="en-US" sz="8800" b="1" dirty="0"/>
            </a:br>
            <a:endParaRPr lang="en-IN" sz="8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73AAB-AC2C-CD86-9876-8119F3CC9634}"/>
              </a:ext>
            </a:extLst>
          </p:cNvPr>
          <p:cNvSpPr txBox="1"/>
          <p:nvPr/>
        </p:nvSpPr>
        <p:spPr>
          <a:xfrm>
            <a:off x="3833813" y="3244334"/>
            <a:ext cx="7667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Lets move to the live demo !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00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508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Calibri Light (Headings)</vt:lpstr>
      <vt:lpstr>Lucida Grande</vt:lpstr>
      <vt:lpstr>Mangal</vt:lpstr>
      <vt:lpstr>Times New Roman</vt:lpstr>
      <vt:lpstr>Office Theme</vt:lpstr>
      <vt:lpstr>योगAI Align. Improve. Transform  – with AI-Powered योग.</vt:lpstr>
      <vt:lpstr>PowerPoint Presentation</vt:lpstr>
      <vt:lpstr>PowerPoint Presentation</vt:lpstr>
      <vt:lpstr>PowerPoint Presentation</vt:lpstr>
      <vt:lpstr>33 Body Land Marks 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Mayank Kumar</dc:creator>
  <cp:lastModifiedBy>Mayank Kumar</cp:lastModifiedBy>
  <cp:revision>4</cp:revision>
  <dcterms:created xsi:type="dcterms:W3CDTF">2025-05-02T12:46:16Z</dcterms:created>
  <dcterms:modified xsi:type="dcterms:W3CDTF">2025-05-03T16:36:29Z</dcterms:modified>
</cp:coreProperties>
</file>